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4" r:id="rId5"/>
    <p:sldId id="376" r:id="rId6"/>
    <p:sldId id="285" r:id="rId7"/>
    <p:sldId id="378" r:id="rId8"/>
    <p:sldId id="375" r:id="rId9"/>
    <p:sldId id="261" r:id="rId10"/>
    <p:sldId id="379" r:id="rId11"/>
    <p:sldId id="382" r:id="rId12"/>
    <p:sldId id="322" r:id="rId13"/>
    <p:sldId id="383" r:id="rId14"/>
    <p:sldId id="384" r:id="rId15"/>
    <p:sldId id="367" r:id="rId16"/>
    <p:sldId id="260" r:id="rId17"/>
    <p:sldId id="388" r:id="rId18"/>
    <p:sldId id="387" r:id="rId19"/>
    <p:sldId id="371" r:id="rId20"/>
    <p:sldId id="390" r:id="rId21"/>
    <p:sldId id="370" r:id="rId22"/>
    <p:sldId id="391" r:id="rId23"/>
    <p:sldId id="392" r:id="rId24"/>
    <p:sldId id="393" r:id="rId25"/>
    <p:sldId id="26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F7"/>
    <a:srgbClr val="0432FF"/>
    <a:srgbClr val="0039FF"/>
    <a:srgbClr val="2112C2"/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7" autoAdjust="0"/>
    <p:restoredTop sz="91339" autoAdjust="0"/>
  </p:normalViewPr>
  <p:slideViewPr>
    <p:cSldViewPr snapToGrid="0">
      <p:cViewPr varScale="1">
        <p:scale>
          <a:sx n="98" d="100"/>
          <a:sy n="98" d="100"/>
        </p:scale>
        <p:origin x="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43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s://youtu.be/BGeL1tWlY9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BGeL1tWlY9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191127_EDUM_UnityVR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Education Music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917078"/>
            <a:ext cx="2743783" cy="12049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496304"/>
            <a:ext cx="463056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496304"/>
            <a:ext cx="482743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게임에서 버튼 클릭 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재생되는 효과음을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1881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87624"/>
            <a:ext cx="64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각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악기 및 장단 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45667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52948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255419"/>
            <a:ext cx="13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 Helpers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1516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586057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LaserPointer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Sphere Collider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이용해 버튼 클릭 기능을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6875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악기 채를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악기 연주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하기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1881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407566" y="894242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 flipV="1">
            <a:off x="8244006" y="2014102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549711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189F95-182E-B440-92B3-30AA677FBD8F}"/>
              </a:ext>
            </a:extLst>
          </p:cNvPr>
          <p:cNvSpPr/>
          <p:nvPr/>
        </p:nvSpPr>
        <p:spPr>
          <a:xfrm>
            <a:off x="710777" y="3336545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418146" y="4292686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857780" y="4292686"/>
            <a:ext cx="4094734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</p:cNvCxnSpPr>
          <p:nvPr/>
        </p:nvCxnSpPr>
        <p:spPr>
          <a:xfrm flipH="1">
            <a:off x="2408515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7E2C37-6561-5740-8167-82AA4D1ED5C9}"/>
              </a:ext>
            </a:extLst>
          </p:cNvPr>
          <p:cNvSpPr txBox="1"/>
          <p:nvPr/>
        </p:nvSpPr>
        <p:spPr>
          <a:xfrm>
            <a:off x="7857779" y="446039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919099-898E-A646-92FF-D7285E365899}"/>
              </a:ext>
            </a:extLst>
          </p:cNvPr>
          <p:cNvSpPr txBox="1"/>
          <p:nvPr/>
        </p:nvSpPr>
        <p:spPr>
          <a:xfrm>
            <a:off x="8570201" y="4486522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48C8B-7138-D64A-80E0-F35A91F7B365}"/>
              </a:ext>
            </a:extLst>
          </p:cNvPr>
          <p:cNvSpPr txBox="1"/>
          <p:nvPr/>
        </p:nvSpPr>
        <p:spPr>
          <a:xfrm>
            <a:off x="7826536" y="50482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E9-A739-8843-A49D-8A5294D66EA5}"/>
              </a:ext>
            </a:extLst>
          </p:cNvPr>
          <p:cNvSpPr txBox="1"/>
          <p:nvPr/>
        </p:nvSpPr>
        <p:spPr>
          <a:xfrm>
            <a:off x="8690215" y="507435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D5D6-5F5D-C74B-A725-30DB1D26A345}"/>
              </a:ext>
            </a:extLst>
          </p:cNvPr>
          <p:cNvSpPr txBox="1"/>
          <p:nvPr/>
        </p:nvSpPr>
        <p:spPr>
          <a:xfrm>
            <a:off x="7844716" y="56752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A9C52-E797-494A-8F58-9AC3DD6B63C2}"/>
              </a:ext>
            </a:extLst>
          </p:cNvPr>
          <p:cNvSpPr txBox="1"/>
          <p:nvPr/>
        </p:nvSpPr>
        <p:spPr>
          <a:xfrm>
            <a:off x="8336451" y="570137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E7896-E660-0E4B-9A98-5731478E4344}"/>
              </a:ext>
            </a:extLst>
          </p:cNvPr>
          <p:cNvSpPr txBox="1"/>
          <p:nvPr/>
        </p:nvSpPr>
        <p:spPr>
          <a:xfrm>
            <a:off x="425013" y="446039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2687C-9953-D043-B85B-A579DEDD3872}"/>
              </a:ext>
            </a:extLst>
          </p:cNvPr>
          <p:cNvSpPr txBox="1"/>
          <p:nvPr/>
        </p:nvSpPr>
        <p:spPr>
          <a:xfrm>
            <a:off x="1128954" y="4486522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20BEFE-4692-4E4E-8B3D-EE866B683101}"/>
              </a:ext>
            </a:extLst>
          </p:cNvPr>
          <p:cNvSpPr txBox="1"/>
          <p:nvPr/>
        </p:nvSpPr>
        <p:spPr>
          <a:xfrm>
            <a:off x="406833" y="50482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566BF-214F-4B4E-9BA7-49398BC0E838}"/>
              </a:ext>
            </a:extLst>
          </p:cNvPr>
          <p:cNvSpPr txBox="1"/>
          <p:nvPr/>
        </p:nvSpPr>
        <p:spPr>
          <a:xfrm>
            <a:off x="1270512" y="5074353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803416-6FEF-8041-9BAD-53AB349E6EFA}"/>
              </a:ext>
            </a:extLst>
          </p:cNvPr>
          <p:cNvSpPr txBox="1"/>
          <p:nvPr/>
        </p:nvSpPr>
        <p:spPr>
          <a:xfrm>
            <a:off x="412714" y="567524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8B7A8E-6656-B341-BDCD-E94F51A69773}"/>
              </a:ext>
            </a:extLst>
          </p:cNvPr>
          <p:cNvSpPr txBox="1"/>
          <p:nvPr/>
        </p:nvSpPr>
        <p:spPr>
          <a:xfrm>
            <a:off x="916748" y="5701370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126001" y="1830174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BD445-9064-384D-A08D-E4F3816AE88C}"/>
              </a:ext>
            </a:extLst>
          </p:cNvPr>
          <p:cNvSpPr txBox="1"/>
          <p:nvPr/>
        </p:nvSpPr>
        <p:spPr>
          <a:xfrm>
            <a:off x="4172057" y="199788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71F47-A601-0D45-8510-B077053333DE}"/>
              </a:ext>
            </a:extLst>
          </p:cNvPr>
          <p:cNvSpPr txBox="1"/>
          <p:nvPr/>
        </p:nvSpPr>
        <p:spPr>
          <a:xfrm>
            <a:off x="4875998" y="2024010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국가 선택 페이지를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62CB84-0663-0E48-932C-19FBBD9AD17E}"/>
              </a:ext>
            </a:extLst>
          </p:cNvPr>
          <p:cNvSpPr txBox="1"/>
          <p:nvPr/>
        </p:nvSpPr>
        <p:spPr>
          <a:xfrm>
            <a:off x="4153877" y="240283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10051C-EA15-1844-820C-D325C2047399}"/>
              </a:ext>
            </a:extLst>
          </p:cNvPr>
          <p:cNvSpPr txBox="1"/>
          <p:nvPr/>
        </p:nvSpPr>
        <p:spPr>
          <a:xfrm>
            <a:off x="5017556" y="2428959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D2608-4748-4241-813F-FC60487332CB}"/>
              </a:ext>
            </a:extLst>
          </p:cNvPr>
          <p:cNvSpPr txBox="1"/>
          <p:nvPr/>
        </p:nvSpPr>
        <p:spPr>
          <a:xfrm>
            <a:off x="4159758" y="302985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7E9C29-0AF3-AB46-8275-05CAD1FEBD1A}"/>
              </a:ext>
            </a:extLst>
          </p:cNvPr>
          <p:cNvSpPr txBox="1"/>
          <p:nvPr/>
        </p:nvSpPr>
        <p:spPr>
          <a:xfrm>
            <a:off x="4805598" y="3055976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관한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9CCB92-D96A-0A46-8AAD-4825966A274C}"/>
              </a:ext>
            </a:extLst>
          </p:cNvPr>
          <p:cNvCxnSpPr>
            <a:cxnSpLocks/>
          </p:cNvCxnSpPr>
          <p:nvPr/>
        </p:nvCxnSpPr>
        <p:spPr>
          <a:xfrm flipV="1">
            <a:off x="2726843" y="2019579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5B38E8-6596-7749-94A2-CB073DA9050F}"/>
              </a:ext>
            </a:extLst>
          </p:cNvPr>
          <p:cNvSpPr txBox="1"/>
          <p:nvPr/>
        </p:nvSpPr>
        <p:spPr>
          <a:xfrm>
            <a:off x="3368229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F8F649-7F95-9C4C-B8CE-94080EA70ACA}"/>
              </a:ext>
            </a:extLst>
          </p:cNvPr>
          <p:cNvCxnSpPr>
            <a:cxnSpLocks/>
          </p:cNvCxnSpPr>
          <p:nvPr/>
        </p:nvCxnSpPr>
        <p:spPr>
          <a:xfrm>
            <a:off x="8590434" y="1894865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F0BA16-FDE6-764F-ABE9-1DE37412B786}"/>
              </a:ext>
            </a:extLst>
          </p:cNvPr>
          <p:cNvSpPr txBox="1"/>
          <p:nvPr/>
        </p:nvSpPr>
        <p:spPr>
          <a:xfrm>
            <a:off x="9120328" y="1975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7B4082-6EB6-F541-A5E3-4DA01D8D85F4}"/>
              </a:ext>
            </a:extLst>
          </p:cNvPr>
          <p:cNvSpPr txBox="1"/>
          <p:nvPr/>
        </p:nvSpPr>
        <p:spPr>
          <a:xfrm>
            <a:off x="8567246" y="26112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E38623-DD96-8F4C-A421-A27181384E9A}"/>
              </a:ext>
            </a:extLst>
          </p:cNvPr>
          <p:cNvSpPr/>
          <p:nvPr/>
        </p:nvSpPr>
        <p:spPr>
          <a:xfrm>
            <a:off x="8169669" y="3336545"/>
            <a:ext cx="3405803" cy="9561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Audio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ClosePos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5872199" y="1851671"/>
            <a:ext cx="6003963" cy="3757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285711" y="3022575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 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034715" y="309137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285710" y="3884724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034715" y="395352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4C34C-EED5-3643-87EA-1AC34FF9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2931274"/>
            <a:ext cx="2840218" cy="1586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5DADE-4CBB-4A4B-BCA3-E090F04E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34" y="1851671"/>
            <a:ext cx="2188387" cy="37575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579AC-E6DA-2440-A3CD-CE70B5BE506F}"/>
              </a:ext>
            </a:extLst>
          </p:cNvPr>
          <p:cNvSpPr txBox="1"/>
          <p:nvPr/>
        </p:nvSpPr>
        <p:spPr>
          <a:xfrm>
            <a:off x="6285711" y="2214486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대화 출력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비활성화 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Game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 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5133AF7F-91B5-754D-8C27-CF011C1D5999}"/>
              </a:ext>
            </a:extLst>
          </p:cNvPr>
          <p:cNvSpPr/>
          <p:nvPr/>
        </p:nvSpPr>
        <p:spPr>
          <a:xfrm rot="5400000">
            <a:off x="6034715" y="2283287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A3CDF-A144-CF40-980A-56B911536896}"/>
              </a:ext>
            </a:extLst>
          </p:cNvPr>
          <p:cNvSpPr txBox="1"/>
          <p:nvPr/>
        </p:nvSpPr>
        <p:spPr>
          <a:xfrm>
            <a:off x="6285710" y="4692813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0FBD658B-8CFF-1F43-8624-44FE9A36F40C}"/>
              </a:ext>
            </a:extLst>
          </p:cNvPr>
          <p:cNvSpPr/>
          <p:nvPr/>
        </p:nvSpPr>
        <p:spPr>
          <a:xfrm rot="5400000">
            <a:off x="6034715" y="476161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523894"/>
            <a:ext cx="5536169" cy="43230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3053057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312185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3810702"/>
            <a:ext cx="5276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이용해 대화의 순서를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읽고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각 순서에 출력할 </a:t>
            </a:r>
            <a:r>
              <a:rPr kumimoji="1" lang="en-US" altLang="ko-KR" sz="2000" dirty="0">
                <a:solidFill>
                  <a:schemeClr val="bg1"/>
                </a:solidFill>
              </a:rPr>
              <a:t>Animation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387950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4E5A1-41ED-9647-8D06-FD227CA489CC}"/>
              </a:ext>
            </a:extLst>
          </p:cNvPr>
          <p:cNvSpPr txBox="1"/>
          <p:nvPr/>
        </p:nvSpPr>
        <p:spPr>
          <a:xfrm>
            <a:off x="6677593" y="4568347"/>
            <a:ext cx="4833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텍스트를 한 글자씩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딜레이를</a:t>
            </a:r>
            <a:r>
              <a:rPr kumimoji="1" lang="ko-KR" altLang="en-US" sz="2000" dirty="0">
                <a:solidFill>
                  <a:schemeClr val="bg1"/>
                </a:solidFill>
              </a:rPr>
              <a:t> 주면서 출력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하기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사용한다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863662EA-E9B3-9B44-87D4-CB90A0019BEA}"/>
              </a:ext>
            </a:extLst>
          </p:cNvPr>
          <p:cNvSpPr/>
          <p:nvPr/>
        </p:nvSpPr>
        <p:spPr>
          <a:xfrm rot="5400000">
            <a:off x="6426597" y="463714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4E306-8CC8-D042-8B3A-46AE37202734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A3BC0F-5D50-214A-8462-09D4FC8C6B08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0DA7126-CA6D-EB4B-89F7-03B8E763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1523893"/>
            <a:ext cx="2577803" cy="43488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33F288-683F-BF4E-9840-0BF4812A0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1523893"/>
            <a:ext cx="2863130" cy="3466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23FA3-55CE-4C43-A8EC-23B493EB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5102060"/>
            <a:ext cx="2863130" cy="744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225063-83F8-284B-B691-1764FA87347C}"/>
              </a:ext>
            </a:extLst>
          </p:cNvPr>
          <p:cNvSpPr txBox="1"/>
          <p:nvPr/>
        </p:nvSpPr>
        <p:spPr>
          <a:xfrm>
            <a:off x="6677593" y="2296062"/>
            <a:ext cx="5128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마지막 배열 인덱스가 아니라면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버튼을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F8277C5-2895-5E49-ABC0-B9BFA2CC6B70}"/>
              </a:ext>
            </a:extLst>
          </p:cNvPr>
          <p:cNvSpPr/>
          <p:nvPr/>
        </p:nvSpPr>
        <p:spPr>
          <a:xfrm rot="5400000">
            <a:off x="6426597" y="236486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1994156"/>
            <a:ext cx="5536169" cy="3844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808223" y="2330244"/>
            <a:ext cx="5138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이전의 </a:t>
            </a:r>
            <a:r>
              <a:rPr kumimoji="1" lang="en-US" altLang="ko-KR" sz="2000" dirty="0">
                <a:solidFill>
                  <a:schemeClr val="bg1"/>
                </a:solidFill>
              </a:rPr>
              <a:t>Sound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중지하고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Bool</a:t>
            </a:r>
            <a:r>
              <a:rPr kumimoji="1" lang="ko-KR" altLang="en-US" sz="2000" dirty="0">
                <a:solidFill>
                  <a:schemeClr val="bg1"/>
                </a:solidFill>
              </a:rPr>
              <a:t> 값을 </a:t>
            </a:r>
            <a:r>
              <a:rPr kumimoji="1" lang="en-US" altLang="ko-KR" sz="2000" dirty="0">
                <a:solidFill>
                  <a:schemeClr val="bg1"/>
                </a:solidFill>
              </a:rPr>
              <a:t>false</a:t>
            </a:r>
            <a:r>
              <a:rPr kumimoji="1" lang="ko-KR" altLang="en-US" sz="2000" dirty="0">
                <a:solidFill>
                  <a:schemeClr val="bg1"/>
                </a:solidFill>
              </a:rPr>
              <a:t>로 바꿔준다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557227" y="2399045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5" name="그림 1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66AAB89-6F14-C846-A83F-897EE03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9" y="1523893"/>
            <a:ext cx="5600925" cy="478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D3D886-8D7A-6E44-9C54-6156F1763FC0}"/>
              </a:ext>
            </a:extLst>
          </p:cNvPr>
          <p:cNvSpPr txBox="1"/>
          <p:nvPr/>
        </p:nvSpPr>
        <p:spPr>
          <a:xfrm>
            <a:off x="6808223" y="3074826"/>
            <a:ext cx="521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Text</a:t>
            </a:r>
            <a:r>
              <a:rPr kumimoji="1" lang="ko-KR" altLang="en-US" sz="2000" dirty="0">
                <a:solidFill>
                  <a:schemeClr val="bg1"/>
                </a:solidFill>
              </a:rPr>
              <a:t> 내용을 잠시 없애준다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05206B98-B04A-0544-A3A9-6E1C68AA798F}"/>
              </a:ext>
            </a:extLst>
          </p:cNvPr>
          <p:cNvSpPr/>
          <p:nvPr/>
        </p:nvSpPr>
        <p:spPr>
          <a:xfrm rot="5400000">
            <a:off x="6557227" y="3143627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0B62-ABA9-5C46-9294-430826D29959}"/>
              </a:ext>
            </a:extLst>
          </p:cNvPr>
          <p:cNvSpPr txBox="1"/>
          <p:nvPr/>
        </p:nvSpPr>
        <p:spPr>
          <a:xfrm>
            <a:off x="6808223" y="3552275"/>
            <a:ext cx="476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Next</a:t>
            </a:r>
            <a:r>
              <a:rPr kumimoji="1" lang="ko-KR" altLang="en-US" sz="2000" dirty="0">
                <a:solidFill>
                  <a:schemeClr val="bg1"/>
                </a:solidFill>
              </a:rPr>
              <a:t> 버튼 클릭 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모든 </a:t>
            </a:r>
            <a:r>
              <a:rPr kumimoji="1" lang="en-US" altLang="ko-KR" sz="2000" dirty="0">
                <a:solidFill>
                  <a:schemeClr val="bg1"/>
                </a:solidFill>
              </a:rPr>
              <a:t>UI</a:t>
            </a:r>
            <a:r>
              <a:rPr kumimoji="1" lang="ko-KR" altLang="en-US" sz="2000" dirty="0">
                <a:solidFill>
                  <a:schemeClr val="bg1"/>
                </a:solidFill>
              </a:rPr>
              <a:t> 및 버튼을 잠시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비활성화한다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삼각형 19">
            <a:extLst>
              <a:ext uri="{FF2B5EF4-FFF2-40B4-BE49-F238E27FC236}">
                <a16:creationId xmlns:a16="http://schemas.microsoft.com/office/drawing/2014/main" id="{203450D0-9FDB-7141-9226-5407FF83F2F6}"/>
              </a:ext>
            </a:extLst>
          </p:cNvPr>
          <p:cNvSpPr/>
          <p:nvPr/>
        </p:nvSpPr>
        <p:spPr>
          <a:xfrm rot="5400000">
            <a:off x="6557227" y="362107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43790F-2B0C-B64D-90F0-8C7B51DF39C1}"/>
              </a:ext>
            </a:extLst>
          </p:cNvPr>
          <p:cNvSpPr txBox="1"/>
          <p:nvPr/>
        </p:nvSpPr>
        <p:spPr>
          <a:xfrm>
            <a:off x="6808223" y="4336047"/>
            <a:ext cx="483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 문을 통해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contextCount</a:t>
            </a:r>
            <a:r>
              <a:rPr kumimoji="1" lang="ko-KR" altLang="en-US" sz="2000" dirty="0">
                <a:solidFill>
                  <a:schemeClr val="bg1"/>
                </a:solidFill>
              </a:rPr>
              <a:t> 변수를 업데이트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대사에 맞는 사운드를 재생한다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E0BBA003-43A3-2448-AA2E-F7D1299293EB}"/>
              </a:ext>
            </a:extLst>
          </p:cNvPr>
          <p:cNvSpPr/>
          <p:nvPr/>
        </p:nvSpPr>
        <p:spPr>
          <a:xfrm rot="5400000">
            <a:off x="6557227" y="440484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B3EA0-BDD5-A842-BF0E-6CD2EA3C165F}"/>
              </a:ext>
            </a:extLst>
          </p:cNvPr>
          <p:cNvSpPr txBox="1"/>
          <p:nvPr/>
        </p:nvSpPr>
        <p:spPr>
          <a:xfrm>
            <a:off x="6808223" y="5119818"/>
            <a:ext cx="351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이어서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Coroutine</a:t>
            </a:r>
            <a:r>
              <a:rPr kumimoji="1" lang="ko-KR" altLang="en-US" sz="2000" dirty="0">
                <a:solidFill>
                  <a:schemeClr val="bg1"/>
                </a:solidFill>
              </a:rPr>
              <a:t>을 실행한다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C4196307-6115-F24F-A8A8-714DE581D732}"/>
              </a:ext>
            </a:extLst>
          </p:cNvPr>
          <p:cNvSpPr/>
          <p:nvPr/>
        </p:nvSpPr>
        <p:spPr>
          <a:xfrm rot="5400000">
            <a:off x="6557227" y="518861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2C06E2-5683-594F-8857-6AE3C96C063B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5ED31F-21D2-3642-92A3-FAE359E9236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48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333791"/>
            <a:ext cx="5536169" cy="312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250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B509F-2208-B544-813C-3FAEEBFFEE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1523893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2498506"/>
            <a:ext cx="11655456" cy="2739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2786448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288818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204460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입체 및 공간 음향을 활용한 방 탈출 게임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392663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0283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34464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노력 정당화 이론 기반의 가상현실 콘텐츠 개발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방, 생활, 테이블이(가) 표시된 사진&#10;&#10;자동 생성된 설명">
            <a:extLst>
              <a:ext uri="{FF2B5EF4-FFF2-40B4-BE49-F238E27FC236}">
                <a16:creationId xmlns:a16="http://schemas.microsoft.com/office/drawing/2014/main" id="{CAE6217E-8E03-7D4E-989B-3C7A5856AC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1620762"/>
            <a:ext cx="3754800" cy="1692000"/>
          </a:xfrm>
          <a:prstGeom prst="rect">
            <a:avLst/>
          </a:prstGeom>
        </p:spPr>
      </p:pic>
      <p:pic>
        <p:nvPicPr>
          <p:cNvPr id="5" name="그림 4" descr="실내, 컴퓨터, 앉아있는, 테이블이(가) 표시된 사진&#10;&#10;자동 생성된 설명">
            <a:extLst>
              <a:ext uri="{FF2B5EF4-FFF2-40B4-BE49-F238E27FC236}">
                <a16:creationId xmlns:a16="http://schemas.microsoft.com/office/drawing/2014/main" id="{3070A311-27B6-E54B-90FA-08F303662D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99" y="1620762"/>
            <a:ext cx="3754800" cy="1692000"/>
          </a:xfrm>
          <a:prstGeom prst="rect">
            <a:avLst/>
          </a:prstGeom>
        </p:spPr>
      </p:pic>
      <p:pic>
        <p:nvPicPr>
          <p:cNvPr id="7" name="그림 6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6BB44C94-93B5-C64D-BC79-7D8331447E6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0762"/>
            <a:ext cx="3754800" cy="1692000"/>
          </a:xfrm>
          <a:prstGeom prst="rect">
            <a:avLst/>
          </a:prstGeom>
        </p:spPr>
      </p:pic>
      <p:pic>
        <p:nvPicPr>
          <p:cNvPr id="9" name="그림 8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EC8D6646-2E8F-D244-AB7E-BE70DA2C285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3912324"/>
            <a:ext cx="3754800" cy="1692000"/>
          </a:xfrm>
          <a:prstGeom prst="rect">
            <a:avLst/>
          </a:prstGeom>
        </p:spPr>
      </p:pic>
      <p:pic>
        <p:nvPicPr>
          <p:cNvPr id="11" name="그림 10" descr="실내, 사진, 테이블, 목재의이(가) 표시된 사진&#10;&#10;자동 생성된 설명">
            <a:extLst>
              <a:ext uri="{FF2B5EF4-FFF2-40B4-BE49-F238E27FC236}">
                <a16:creationId xmlns:a16="http://schemas.microsoft.com/office/drawing/2014/main" id="{3757AC8D-7C0C-F948-8AC3-8B6674241CC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45" y="3912324"/>
            <a:ext cx="3754800" cy="1692000"/>
          </a:xfrm>
          <a:prstGeom prst="rect">
            <a:avLst/>
          </a:prstGeom>
        </p:spPr>
      </p:pic>
      <p:pic>
        <p:nvPicPr>
          <p:cNvPr id="15" name="그림 14" descr="실내, 테이블, 방, 생활이(가) 표시된 사진&#10;&#10;자동 생성된 설명">
            <a:extLst>
              <a:ext uri="{FF2B5EF4-FFF2-40B4-BE49-F238E27FC236}">
                <a16:creationId xmlns:a16="http://schemas.microsoft.com/office/drawing/2014/main" id="{8E961668-17DF-9545-909F-FB556D30E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3912324"/>
            <a:ext cx="3754800" cy="169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656D0-1D96-6D47-A496-C625B7E4974D}"/>
              </a:ext>
            </a:extLst>
          </p:cNvPr>
          <p:cNvSpPr/>
          <p:nvPr/>
        </p:nvSpPr>
        <p:spPr>
          <a:xfrm>
            <a:off x="3601038" y="86375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9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3" name="그림 2" descr="실내, 테이블, 방, 목재의이(가) 표시된 사진&#10;&#10;자동 생성된 설명">
            <a:extLst>
              <a:ext uri="{FF2B5EF4-FFF2-40B4-BE49-F238E27FC236}">
                <a16:creationId xmlns:a16="http://schemas.microsoft.com/office/drawing/2014/main" id="{60F30F96-1A69-AF40-94D5-C8D34478F1F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1268721"/>
            <a:ext cx="5004000" cy="2239200"/>
          </a:xfrm>
          <a:prstGeom prst="rect">
            <a:avLst/>
          </a:prstGeom>
        </p:spPr>
      </p:pic>
      <p:pic>
        <p:nvPicPr>
          <p:cNvPr id="5" name="그림 4" descr="실내, 생활, 방, 천장이(가) 표시된 사진&#10;&#10;자동 생성된 설명">
            <a:extLst>
              <a:ext uri="{FF2B5EF4-FFF2-40B4-BE49-F238E27FC236}">
                <a16:creationId xmlns:a16="http://schemas.microsoft.com/office/drawing/2014/main" id="{8D38B4C2-C486-F44C-9A50-DFF8287B5B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1268721"/>
            <a:ext cx="5004000" cy="2239200"/>
          </a:xfrm>
          <a:prstGeom prst="rect">
            <a:avLst/>
          </a:prstGeom>
        </p:spPr>
      </p:pic>
      <p:pic>
        <p:nvPicPr>
          <p:cNvPr id="7" name="그림 6" descr="책, 선반, 실내, 컴퓨터이(가) 표시된 사진&#10;&#10;자동 생성된 설명">
            <a:extLst>
              <a:ext uri="{FF2B5EF4-FFF2-40B4-BE49-F238E27FC236}">
                <a16:creationId xmlns:a16="http://schemas.microsoft.com/office/drawing/2014/main" id="{D0B3F8BB-D1DB-A04B-B9C4-1A7A7C8D0CE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7" y="3991741"/>
            <a:ext cx="5004000" cy="2239200"/>
          </a:xfrm>
          <a:prstGeom prst="rect">
            <a:avLst/>
          </a:prstGeom>
        </p:spPr>
      </p:pic>
      <p:pic>
        <p:nvPicPr>
          <p:cNvPr id="9" name="그림 8" descr="실내, 책, 선반, 도서관이(가) 표시된 사진&#10;&#10;자동 생성된 설명">
            <a:extLst>
              <a:ext uri="{FF2B5EF4-FFF2-40B4-BE49-F238E27FC236}">
                <a16:creationId xmlns:a16="http://schemas.microsoft.com/office/drawing/2014/main" id="{02622CF8-8DE3-DB4A-A697-2EB08A3110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08" y="3991741"/>
            <a:ext cx="5004000" cy="2239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987B77-6D1F-A946-A3A9-56DB41A28E1C}"/>
              </a:ext>
            </a:extLst>
          </p:cNvPr>
          <p:cNvSpPr/>
          <p:nvPr/>
        </p:nvSpPr>
        <p:spPr>
          <a:xfrm>
            <a:off x="3601038" y="602493"/>
            <a:ext cx="4989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7"/>
              </a:rPr>
              <a:t>https://youtu.be/BGeL1tWlY9w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4135277"/>
            <a:ext cx="11046790" cy="25241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28873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60130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나라별 음악 교육 교구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602071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3224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Education Music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음악 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13960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18165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음악 교육 교구 제작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42209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29731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14818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0D8F411A-5E75-5D41-9713-CBC02727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r="1744"/>
          <a:stretch/>
        </p:blipFill>
        <p:spPr>
          <a:xfrm>
            <a:off x="3492381" y="1343091"/>
            <a:ext cx="5205683" cy="26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721530" y="1741037"/>
            <a:ext cx="6191794" cy="4049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현재 초등학교 교육에서 영상 위주의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체험형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교육 진행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장점인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인터랙션과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몰입감을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이용해 보완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피교육자는 악기 연주를 통해 능동적인 학습 가능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나라별 음악 교육 컨텐츠 제작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미국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재즈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한국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사물놀이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kumimoji="1" lang="en-US" altLang="ko-KR" sz="14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5885133" y="267490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5885133" y="322354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5885133" y="377218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5885133" y="43104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8FC5E51C-56CF-8A42-A8FA-802CD3E98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248460" y="3888062"/>
            <a:ext cx="5187600" cy="2325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CE381-48F0-4E42-85C2-10F66A2868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0" y="1497147"/>
            <a:ext cx="51876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E2BFE-45F5-F543-BB95-C7A28CC6519F}"/>
              </a:ext>
            </a:extLst>
          </p:cNvPr>
          <p:cNvSpPr/>
          <p:nvPr/>
        </p:nvSpPr>
        <p:spPr>
          <a:xfrm>
            <a:off x="281711" y="1872497"/>
            <a:ext cx="11680830" cy="401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47487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195943" y="1344224"/>
            <a:ext cx="11792724" cy="48663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조작법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정보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USA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재즈의 기본적인 구성을 이루는 악기들의 정보에 대해 학습 가능하도록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피아노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색소폰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베이스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드럼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각 악기마다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개의 샘플을 구성하고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다양한 재즈 구성을 감상할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Korea 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사물놀이의 기본적인 구성을 이루는 악기들의 설명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소리 듣기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연주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장구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북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꽹과리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장단 학습을 통해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가지 장단의 설명 및 변화 느끼기 학습을 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굿거리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자진모리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휘모리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1163</Words>
  <Application>Microsoft Macintosh PowerPoint</Application>
  <PresentationFormat>와이드스크린</PresentationFormat>
  <Paragraphs>322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정원석</cp:lastModifiedBy>
  <cp:revision>74</cp:revision>
  <dcterms:created xsi:type="dcterms:W3CDTF">2020-02-10T13:42:10Z</dcterms:created>
  <dcterms:modified xsi:type="dcterms:W3CDTF">2020-02-21T13:20:04Z</dcterms:modified>
</cp:coreProperties>
</file>